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259" r:id="rId3"/>
    <p:sldId id="261" r:id="rId4"/>
    <p:sldId id="263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  <a:srgbClr val="006600"/>
    <a:srgbClr val="000099"/>
    <a:srgbClr val="FF33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0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E88B-C27C-477E-B0FA-0C25D160D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C940-4D20-4F59-8A96-4AA133E62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6A69-2CB7-43B4-A4C0-FEE9FC991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6B52-27DB-47D9-98A7-CAA282120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965B-D461-4B7B-9BAA-DD9BE3CA5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A217-D452-4EE2-BFE3-8DF2806A5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9689-2E4E-4ECA-A262-14C454DCD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6750-6BCE-463D-B1C4-DBA9BF017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FF84D-7536-4D9D-B029-BC3F493B0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2A61-C910-468A-A1BE-F7DBFFADE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3517-7FAB-4D61-8447-3AFEBE5DA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marsu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2D4764-982E-48E8-AAD5-81885FFDA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eu_flag_tempu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59563" y="6157913"/>
            <a:ext cx="18002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0"/>
          <p:cNvSpPr>
            <a:spLocks noChangeArrowheads="1"/>
          </p:cNvSpPr>
          <p:nvPr userDrawn="1"/>
        </p:nvSpPr>
        <p:spPr bwMode="auto">
          <a:xfrm>
            <a:off x="0" y="6056313"/>
            <a:ext cx="9144000" cy="365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3" name="Picture 11" descr="Герб МарГУ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485188" y="6165850"/>
            <a:ext cx="6588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Obrázok 1" descr="logo_pacagro1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097588"/>
            <a:ext cx="133191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a/ad/Russia_edcp_location_map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images.yandex.ru/#!/yandsearch?source=wiz&amp;uinfo=ww-1903-wh-1050-fw-1678-fh-598-pd-1&amp;p=1&amp;text=%D0%BA%D0%B0%D1%80%D1%82%D0%B0%20%D0%BC%D0%B0%D1%80%D0%B8%D0%B9%20%D1%8D%D0%BB&amp;noreask=1&amp;pos=56&amp;rpt=simage&amp;lr=213&amp;img_url=http%3A%2F%2Falcoinf.com%2Fimages%2Fmariiskaya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0" y="214313"/>
            <a:ext cx="7702550" cy="1428750"/>
          </a:xfrm>
        </p:spPr>
        <p:txBody>
          <a:bodyPr/>
          <a:lstStyle/>
          <a:p>
            <a:pPr eaLnBrk="1" hangingPunct="1"/>
            <a:r>
              <a:rPr lang="en-US" sz="3200" b="1" i="1" smtClean="0"/>
              <a:t>MARI STATE UNIVERSITY</a:t>
            </a:r>
            <a:br>
              <a:rPr lang="en-US" sz="3200" b="1" i="1" smtClean="0"/>
            </a:br>
            <a:endParaRPr lang="ru-RU" sz="3200" i="1" smtClean="0"/>
          </a:p>
        </p:txBody>
      </p:sp>
      <p:pic>
        <p:nvPicPr>
          <p:cNvPr id="13314" name="Picture 2" descr="&amp;Kcy;&amp;ocy;&amp;rcy;&amp;pcy;&amp;ucy;&amp;scy; &quot;&amp;Acy;&quot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2538"/>
            <a:ext cx="5643563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http://marsu.ru/images/slider/foto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230563"/>
            <a:ext cx="485775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868863"/>
            <a:ext cx="6408738" cy="925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Located in </a:t>
            </a:r>
            <a:r>
              <a:rPr lang="en-US" sz="2000" b="1" smtClean="0"/>
              <a:t>Yoshkar-Ola (Mari El Republic)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</a:t>
            </a:r>
            <a:r>
              <a:rPr lang="ru-RU" sz="2000" smtClean="0"/>
              <a:t>stablished </a:t>
            </a:r>
            <a:r>
              <a:rPr lang="en-US" sz="2000" smtClean="0"/>
              <a:t>in </a:t>
            </a:r>
            <a:r>
              <a:rPr lang="ru-RU" sz="2000" b="1" smtClean="0"/>
              <a:t>1972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787900" y="1557338"/>
            <a:ext cx="38163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>
              <a:solidFill>
                <a:srgbClr val="336600"/>
              </a:solidFill>
            </a:endParaRPr>
          </a:p>
        </p:txBody>
      </p:sp>
      <p:pic>
        <p:nvPicPr>
          <p:cNvPr id="14339" name="Picture 10" descr="File:Russia edcp location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7620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12"/>
          <p:cNvSpPr>
            <a:spLocks noChangeArrowheads="1"/>
          </p:cNvSpPr>
          <p:nvPr/>
        </p:nvSpPr>
        <p:spPr bwMode="auto">
          <a:xfrm>
            <a:off x="1979613" y="2492375"/>
            <a:ext cx="71437" cy="7302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4" name="Picture 8" descr="mariiskay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196975"/>
            <a:ext cx="3384550" cy="2009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4787900" y="2133600"/>
            <a:ext cx="101600" cy="9842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124075" y="2565400"/>
            <a:ext cx="1079500" cy="647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1908175" y="1196975"/>
            <a:ext cx="1295400" cy="12239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en-US" smtClean="0"/>
              <a:t>MarSU</a:t>
            </a:r>
            <a:endParaRPr lang="ru-RU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0125"/>
            <a:ext cx="8229600" cy="5154613"/>
          </a:xfrm>
        </p:spPr>
        <p:txBody>
          <a:bodyPr/>
          <a:lstStyle/>
          <a:p>
            <a:pPr eaLnBrk="1" hangingPunct="1"/>
            <a:r>
              <a:rPr lang="ru-RU" b="1" smtClean="0"/>
              <a:t>10</a:t>
            </a:r>
            <a:r>
              <a:rPr lang="ru-RU" smtClean="0"/>
              <a:t> Faculties, </a:t>
            </a:r>
            <a:r>
              <a:rPr lang="ru-RU" b="1" smtClean="0"/>
              <a:t>6</a:t>
            </a:r>
            <a:r>
              <a:rPr lang="ru-RU" smtClean="0"/>
              <a:t> Institutes (</a:t>
            </a:r>
            <a:r>
              <a:rPr lang="en-US" smtClean="0"/>
              <a:t>including </a:t>
            </a:r>
            <a:r>
              <a:rPr lang="ru-RU" smtClean="0"/>
              <a:t> Agrarian Technological Institute).</a:t>
            </a:r>
          </a:p>
          <a:p>
            <a:pPr eaLnBrk="1" hangingPunct="1"/>
            <a:r>
              <a:rPr lang="en-US" smtClean="0"/>
              <a:t>More then </a:t>
            </a:r>
            <a:r>
              <a:rPr lang="en-US" b="1" smtClean="0"/>
              <a:t>100</a:t>
            </a:r>
            <a:r>
              <a:rPr lang="en-US" smtClean="0"/>
              <a:t> higher educational programs, more than </a:t>
            </a:r>
            <a:r>
              <a:rPr lang="en-US" b="1" smtClean="0"/>
              <a:t>40</a:t>
            </a:r>
            <a:r>
              <a:rPr lang="en-US" smtClean="0"/>
              <a:t> postgraduated programs </a:t>
            </a:r>
            <a:endParaRPr lang="ru-RU" smtClean="0"/>
          </a:p>
          <a:p>
            <a:pPr eaLnBrk="1" hangingPunct="1"/>
            <a:r>
              <a:rPr lang="en-US" smtClean="0"/>
              <a:t>Total amount of students: more </a:t>
            </a:r>
            <a:r>
              <a:rPr lang="ru-RU" b="1" smtClean="0"/>
              <a:t>9000.</a:t>
            </a:r>
            <a:endParaRPr lang="ru-RU" smtClean="0"/>
          </a:p>
          <a:p>
            <a:pPr eaLnBrk="1" hangingPunct="1"/>
            <a:r>
              <a:rPr lang="en-US" smtClean="0"/>
              <a:t>Staff: </a:t>
            </a:r>
            <a:r>
              <a:rPr lang="en-US" b="1" smtClean="0"/>
              <a:t>850</a:t>
            </a:r>
            <a:r>
              <a:rPr lang="en-US" smtClean="0"/>
              <a:t>, m</a:t>
            </a:r>
            <a:r>
              <a:rPr lang="ru-RU" smtClean="0"/>
              <a:t>ore than </a:t>
            </a:r>
            <a:r>
              <a:rPr lang="ru-RU" b="1" smtClean="0"/>
              <a:t>100</a:t>
            </a:r>
            <a:r>
              <a:rPr lang="ru-RU" smtClean="0"/>
              <a:t> with Doctor's and Professor's degree; more than </a:t>
            </a:r>
            <a:r>
              <a:rPr lang="ru-RU" b="1" smtClean="0"/>
              <a:t>500</a:t>
            </a:r>
            <a:r>
              <a:rPr lang="ru-RU" smtClean="0"/>
              <a:t> with Kandidat's and Assistant Professor's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928687"/>
          </a:xfrm>
        </p:spPr>
        <p:txBody>
          <a:bodyPr/>
          <a:lstStyle/>
          <a:p>
            <a:pPr eaLnBrk="1" hangingPunct="1"/>
            <a:r>
              <a:rPr lang="en-US" smtClean="0"/>
              <a:t>ACTIVITIES</a:t>
            </a:r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74063" cy="4813300"/>
          </a:xfrm>
        </p:spPr>
        <p:txBody>
          <a:bodyPr/>
          <a:lstStyle/>
          <a:p>
            <a:pPr eaLnBrk="1" hangingPunct="1"/>
            <a:r>
              <a:rPr lang="ru-RU" b="1" smtClean="0"/>
              <a:t>Natural</a:t>
            </a:r>
            <a:r>
              <a:rPr lang="ru-RU" smtClean="0"/>
              <a:t> </a:t>
            </a:r>
            <a:r>
              <a:rPr lang="en-US" b="1" smtClean="0"/>
              <a:t>sciences (mathematics, physics, mechanics, biology, chemistry)</a:t>
            </a:r>
          </a:p>
          <a:p>
            <a:pPr eaLnBrk="1" hangingPunct="1"/>
            <a:r>
              <a:rPr lang="en-US" b="1" smtClean="0"/>
              <a:t>Pedagogical education</a:t>
            </a:r>
          </a:p>
          <a:p>
            <a:pPr eaLnBrk="1" hangingPunct="1"/>
            <a:r>
              <a:rPr lang="en-US" b="1" smtClean="0"/>
              <a:t>Economics</a:t>
            </a:r>
          </a:p>
          <a:p>
            <a:pPr eaLnBrk="1" hangingPunct="1"/>
            <a:r>
              <a:rPr lang="en-US" b="1" smtClean="0"/>
              <a:t>Law</a:t>
            </a:r>
          </a:p>
          <a:p>
            <a:pPr eaLnBrk="1" hangingPunct="1"/>
            <a:r>
              <a:rPr lang="en-US" b="1" smtClean="0"/>
              <a:t>Culture </a:t>
            </a:r>
            <a:r>
              <a:rPr lang="ru-RU" b="1" smtClean="0"/>
              <a:t>and Arts</a:t>
            </a:r>
            <a:r>
              <a:rPr lang="ru-RU" smtClean="0"/>
              <a:t> </a:t>
            </a:r>
            <a:endParaRPr lang="en-US" b="1" smtClean="0"/>
          </a:p>
          <a:p>
            <a:pPr eaLnBrk="1" hangingPunct="1"/>
            <a:r>
              <a:rPr lang="en-US" b="1" smtClean="0"/>
              <a:t>Agricultural programs</a:t>
            </a:r>
            <a:endParaRPr lang="ru-RU" b="1" smtClean="0"/>
          </a:p>
        </p:txBody>
      </p:sp>
      <p:pic>
        <p:nvPicPr>
          <p:cNvPr id="16388" name="Picture 4" descr="foto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844925"/>
            <a:ext cx="39243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INSTITUTES</a:t>
            </a:r>
            <a:r>
              <a:rPr lang="ru-RU" smtClean="0"/>
              <a:t> </a:t>
            </a:r>
            <a:r>
              <a:rPr lang="en-US" smtClean="0"/>
              <a:t>AND </a:t>
            </a:r>
            <a:r>
              <a:rPr lang="ru-RU" smtClean="0"/>
              <a:t>FACULTIES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697913" cy="4454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i="1" smtClean="0"/>
              <a:t>Institute of Agricultural Technologies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Institute of Economics, Management and Finances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Institute of National Culture and Intercultural Communication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Institute of Additional Professional Education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Institute of Pedagogics and Psychology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Faculty of Physics and Mathematics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Faculty of Foreign Languages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Faculty of Law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Faculty of History and Philology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Faculty of Physical Education, Sport </a:t>
            </a:r>
            <a:br>
              <a:rPr lang="en-US" sz="2000" b="1" i="1" smtClean="0"/>
            </a:br>
            <a:r>
              <a:rPr lang="en-US" sz="2000" b="1" i="1" smtClean="0"/>
              <a:t>and Tourism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Faculty of Technology and Professional Studies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Faculty of Biology and Chemistry</a:t>
            </a:r>
          </a:p>
          <a:p>
            <a:pPr>
              <a:lnSpc>
                <a:spcPct val="80000"/>
              </a:lnSpc>
            </a:pPr>
            <a:r>
              <a:rPr lang="en-US" sz="2000" b="1" i="1" smtClean="0"/>
              <a:t>Faculty of Electrical Engineering</a:t>
            </a:r>
            <a:endParaRPr lang="ru-RU" sz="2000" b="1" i="1" smtClean="0"/>
          </a:p>
        </p:txBody>
      </p:sp>
      <p:pic>
        <p:nvPicPr>
          <p:cNvPr id="17413" name="Picture 5" descr="img_2948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76700"/>
            <a:ext cx="2916237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28625" y="214312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i="1" smtClean="0"/>
              <a:t>Thank you for your attention!</a:t>
            </a:r>
            <a:endParaRPr lang="ru-RU" sz="3200" i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150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Оформление по умолчанию</vt:lpstr>
      <vt:lpstr>MARI STATE UNIVERSITY </vt:lpstr>
      <vt:lpstr>Слайд 2</vt:lpstr>
      <vt:lpstr>MarSU</vt:lpstr>
      <vt:lpstr>ACTIVITIES</vt:lpstr>
      <vt:lpstr>INSTITUTES AND FACULTIES </vt:lpstr>
      <vt:lpstr>Thank you for your attention!</vt:lpstr>
    </vt:vector>
  </TitlesOfParts>
  <Company>ФГУ "Росаккредагентство"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NefyodovaOG</dc:creator>
  <cp:lastModifiedBy>NefyodovaOG</cp:lastModifiedBy>
  <cp:revision>82</cp:revision>
  <dcterms:created xsi:type="dcterms:W3CDTF">2013-10-17T11:59:54Z</dcterms:created>
  <dcterms:modified xsi:type="dcterms:W3CDTF">2014-05-12T08:03:45Z</dcterms:modified>
</cp:coreProperties>
</file>